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Quattrocento" charset="1" panose="02020502030000000404"/>
      <p:regular r:id="rId13"/>
    </p:embeddedFont>
    <p:embeddedFont>
      <p:font typeface="Quattrocento Bold" charset="1" panose="020208020300000004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6.png" Type="http://schemas.openxmlformats.org/officeDocument/2006/relationships/image"/><Relationship Id="rId4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905155" y="2862262"/>
            <a:ext cx="9335691" cy="1788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FD9BE"/>
                </a:solidFill>
                <a:latin typeface="Quattrocento"/>
                <a:ea typeface="Quattrocento"/>
                <a:cs typeface="Quattrocento"/>
                <a:sym typeface="Quattrocento"/>
              </a:rPr>
              <a:t>Phishing Attacks: Exploiting the Human Element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05155" y="5004346"/>
            <a:ext cx="9335691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Phishing remains a primary cyber threat today. It heavily relies on social engineering tactics. Astonishingly, 82% of all breaches involve the human element.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900392" y="6889997"/>
            <a:ext cx="488156" cy="488156"/>
            <a:chOff x="0" y="0"/>
            <a:chExt cx="650875" cy="6508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50875" cy="650875"/>
            </a:xfrm>
            <a:custGeom>
              <a:avLst/>
              <a:gdLst/>
              <a:ahLst/>
              <a:cxnLst/>
              <a:rect r="r" b="b" t="t" l="l"/>
              <a:pathLst>
                <a:path h="650875" w="650875">
                  <a:moveTo>
                    <a:pt x="0" y="325374"/>
                  </a:moveTo>
                  <a:cubicBezTo>
                    <a:pt x="0" y="145669"/>
                    <a:pt x="145669" y="0"/>
                    <a:pt x="325374" y="0"/>
                  </a:cubicBezTo>
                  <a:cubicBezTo>
                    <a:pt x="327279" y="0"/>
                    <a:pt x="329184" y="889"/>
                    <a:pt x="330327" y="2413"/>
                  </a:cubicBezTo>
                  <a:lnTo>
                    <a:pt x="325374" y="6350"/>
                  </a:lnTo>
                  <a:lnTo>
                    <a:pt x="325374" y="0"/>
                  </a:lnTo>
                  <a:lnTo>
                    <a:pt x="325374" y="6350"/>
                  </a:lnTo>
                  <a:lnTo>
                    <a:pt x="325374" y="0"/>
                  </a:lnTo>
                  <a:cubicBezTo>
                    <a:pt x="505206" y="0"/>
                    <a:pt x="650875" y="145669"/>
                    <a:pt x="650875" y="325374"/>
                  </a:cubicBezTo>
                  <a:cubicBezTo>
                    <a:pt x="650875" y="327787"/>
                    <a:pt x="649478" y="329946"/>
                    <a:pt x="647319" y="331089"/>
                  </a:cubicBezTo>
                  <a:lnTo>
                    <a:pt x="644525" y="325374"/>
                  </a:lnTo>
                  <a:lnTo>
                    <a:pt x="650875" y="325374"/>
                  </a:lnTo>
                  <a:cubicBezTo>
                    <a:pt x="650875" y="505079"/>
                    <a:pt x="505206" y="650748"/>
                    <a:pt x="325501" y="650748"/>
                  </a:cubicBezTo>
                  <a:lnTo>
                    <a:pt x="325501" y="644398"/>
                  </a:lnTo>
                  <a:lnTo>
                    <a:pt x="325501" y="638048"/>
                  </a:lnTo>
                  <a:lnTo>
                    <a:pt x="325501" y="644398"/>
                  </a:lnTo>
                  <a:lnTo>
                    <a:pt x="325501" y="650748"/>
                  </a:lnTo>
                  <a:cubicBezTo>
                    <a:pt x="145669" y="650875"/>
                    <a:pt x="0" y="505206"/>
                    <a:pt x="0" y="325374"/>
                  </a:cubicBezTo>
                  <a:lnTo>
                    <a:pt x="6350" y="325374"/>
                  </a:lnTo>
                  <a:lnTo>
                    <a:pt x="0" y="325374"/>
                  </a:lnTo>
                  <a:moveTo>
                    <a:pt x="12700" y="325374"/>
                  </a:moveTo>
                  <a:lnTo>
                    <a:pt x="6350" y="325374"/>
                  </a:lnTo>
                  <a:lnTo>
                    <a:pt x="12700" y="325374"/>
                  </a:lnTo>
                  <a:cubicBezTo>
                    <a:pt x="12700" y="498094"/>
                    <a:pt x="152654" y="638048"/>
                    <a:pt x="325374" y="638048"/>
                  </a:cubicBezTo>
                  <a:cubicBezTo>
                    <a:pt x="328930" y="638048"/>
                    <a:pt x="331724" y="640842"/>
                    <a:pt x="331724" y="644398"/>
                  </a:cubicBezTo>
                  <a:cubicBezTo>
                    <a:pt x="331724" y="647954"/>
                    <a:pt x="328930" y="650748"/>
                    <a:pt x="325374" y="650748"/>
                  </a:cubicBezTo>
                  <a:cubicBezTo>
                    <a:pt x="321818" y="650748"/>
                    <a:pt x="319024" y="647954"/>
                    <a:pt x="319024" y="644398"/>
                  </a:cubicBezTo>
                  <a:cubicBezTo>
                    <a:pt x="319024" y="640842"/>
                    <a:pt x="321818" y="638048"/>
                    <a:pt x="325374" y="638048"/>
                  </a:cubicBezTo>
                  <a:cubicBezTo>
                    <a:pt x="498094" y="638048"/>
                    <a:pt x="638048" y="498094"/>
                    <a:pt x="638048" y="325374"/>
                  </a:cubicBezTo>
                  <a:cubicBezTo>
                    <a:pt x="638048" y="322961"/>
                    <a:pt x="639445" y="320802"/>
                    <a:pt x="641604" y="319659"/>
                  </a:cubicBezTo>
                  <a:lnTo>
                    <a:pt x="644398" y="325374"/>
                  </a:lnTo>
                  <a:lnTo>
                    <a:pt x="638048" y="325374"/>
                  </a:lnTo>
                  <a:cubicBezTo>
                    <a:pt x="638175" y="152654"/>
                    <a:pt x="498221" y="12700"/>
                    <a:pt x="325374" y="12700"/>
                  </a:cubicBezTo>
                  <a:cubicBezTo>
                    <a:pt x="323469" y="12700"/>
                    <a:pt x="321564" y="11811"/>
                    <a:pt x="320421" y="10287"/>
                  </a:cubicBezTo>
                  <a:lnTo>
                    <a:pt x="325374" y="6350"/>
                  </a:lnTo>
                  <a:lnTo>
                    <a:pt x="325374" y="12700"/>
                  </a:lnTo>
                  <a:cubicBezTo>
                    <a:pt x="152654" y="12700"/>
                    <a:pt x="12700" y="152654"/>
                    <a:pt x="12700" y="325374"/>
                  </a:cubicBezTo>
                  <a:close/>
                </a:path>
              </a:pathLst>
            </a:custGeom>
            <a:solidFill>
              <a:srgbClr val="38383C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7914680" y="6904285"/>
            <a:ext cx="459581" cy="459581"/>
            <a:chOff x="0" y="0"/>
            <a:chExt cx="612775" cy="612775"/>
          </a:xfrm>
        </p:grpSpPr>
        <p:sp>
          <p:nvSpPr>
            <p:cNvPr name="Freeform 13" id="13" descr="preencoded.png"/>
            <p:cNvSpPr/>
            <p:nvPr/>
          </p:nvSpPr>
          <p:spPr>
            <a:xfrm flipH="false" flipV="false" rot="0">
              <a:off x="0" y="0"/>
              <a:ext cx="612775" cy="612775"/>
            </a:xfrm>
            <a:custGeom>
              <a:avLst/>
              <a:gdLst/>
              <a:ahLst/>
              <a:cxnLst/>
              <a:rect r="r" b="b" t="t" l="l"/>
              <a:pathLst>
                <a:path h="612775" w="612775">
                  <a:moveTo>
                    <a:pt x="0" y="0"/>
                  </a:moveTo>
                  <a:lnTo>
                    <a:pt x="612775" y="0"/>
                  </a:lnTo>
                  <a:lnTo>
                    <a:pt x="612775" y="612775"/>
                  </a:lnTo>
                  <a:lnTo>
                    <a:pt x="0" y="6127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570230" y="6865391"/>
            <a:ext cx="3507361" cy="51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2937" b="true">
                <a:solidFill>
                  <a:srgbClr val="F9EEE7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by Aditya Dahake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7155" y="1468934"/>
            <a:ext cx="14362211" cy="908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FD9BE"/>
                </a:solidFill>
                <a:latin typeface="Quattrocento"/>
                <a:ea typeface="Quattrocento"/>
                <a:cs typeface="Quattrocento"/>
                <a:sym typeface="Quattrocento"/>
              </a:rPr>
              <a:t>What is Phishing? Social Engineering Defined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7155" y="3106341"/>
            <a:ext cx="3520231" cy="458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FD9BE"/>
                </a:solidFill>
                <a:latin typeface="Quattrocento"/>
                <a:ea typeface="Quattrocento"/>
                <a:cs typeface="Quattrocento"/>
                <a:sym typeface="Quattrocento"/>
              </a:rPr>
              <a:t>Phishing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7155" y="3769221"/>
            <a:ext cx="7731919" cy="2010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Deceptive communication tricks individuals. It is a subset of social engineering, manipulating people to perform actions. Phishing aims to steal credentials, data, or install malware. It exploits trust, urgency, or curiosity.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518451" y="3162746"/>
            <a:ext cx="7731919" cy="5290245"/>
            <a:chOff x="0" y="0"/>
            <a:chExt cx="10309225" cy="7053660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10309225" cy="7053707"/>
            </a:xfrm>
            <a:custGeom>
              <a:avLst/>
              <a:gdLst/>
              <a:ahLst/>
              <a:cxnLst/>
              <a:rect r="r" b="b" t="t" l="l"/>
              <a:pathLst>
                <a:path h="7053707" w="10309225">
                  <a:moveTo>
                    <a:pt x="0" y="0"/>
                  </a:moveTo>
                  <a:lnTo>
                    <a:pt x="10309225" y="0"/>
                  </a:lnTo>
                  <a:lnTo>
                    <a:pt x="10309225" y="7053707"/>
                  </a:lnTo>
                  <a:lnTo>
                    <a:pt x="0" y="70537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52" t="0" r="-52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4572000" cy="10287000"/>
            <a:chOff x="0" y="0"/>
            <a:chExt cx="6096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609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582691" y="756494"/>
            <a:ext cx="8391751" cy="846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87"/>
              </a:lnSpc>
            </a:pPr>
            <a:r>
              <a:rPr lang="en-US" sz="5312">
                <a:solidFill>
                  <a:srgbClr val="FFD9BE"/>
                </a:solidFill>
                <a:latin typeface="Quattrocento"/>
                <a:ea typeface="Quattrocento"/>
                <a:cs typeface="Quattrocento"/>
                <a:sym typeface="Quattrocento"/>
              </a:rPr>
              <a:t>Common Phishing Tactics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5582691" y="2077045"/>
            <a:ext cx="11694616" cy="1637259"/>
            <a:chOff x="0" y="0"/>
            <a:chExt cx="15592822" cy="218301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592806" cy="2183003"/>
            </a:xfrm>
            <a:custGeom>
              <a:avLst/>
              <a:gdLst/>
              <a:ahLst/>
              <a:cxnLst/>
              <a:rect r="r" b="b" t="t" l="l"/>
              <a:pathLst>
                <a:path h="2183003" w="15592806">
                  <a:moveTo>
                    <a:pt x="0" y="57785"/>
                  </a:moveTo>
                  <a:cubicBezTo>
                    <a:pt x="0" y="25908"/>
                    <a:pt x="25908" y="0"/>
                    <a:pt x="57785" y="0"/>
                  </a:cubicBezTo>
                  <a:lnTo>
                    <a:pt x="15535021" y="0"/>
                  </a:lnTo>
                  <a:cubicBezTo>
                    <a:pt x="15566898" y="0"/>
                    <a:pt x="15592806" y="25908"/>
                    <a:pt x="15592806" y="57785"/>
                  </a:cubicBezTo>
                  <a:lnTo>
                    <a:pt x="15592806" y="2125218"/>
                  </a:lnTo>
                  <a:cubicBezTo>
                    <a:pt x="15592806" y="2157095"/>
                    <a:pt x="15566898" y="2183003"/>
                    <a:pt x="15535021" y="2183003"/>
                  </a:cubicBezTo>
                  <a:lnTo>
                    <a:pt x="57785" y="2183003"/>
                  </a:lnTo>
                  <a:cubicBezTo>
                    <a:pt x="25908" y="2183003"/>
                    <a:pt x="0" y="2157095"/>
                    <a:pt x="0" y="2125218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5871419" y="2337197"/>
            <a:ext cx="3397598" cy="453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Spear Phishing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871419" y="2868365"/>
            <a:ext cx="11117164" cy="557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Targeted at specific individuals. For example, a fake CFO email.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582691" y="4003030"/>
            <a:ext cx="11694616" cy="1637259"/>
            <a:chOff x="0" y="0"/>
            <a:chExt cx="15592822" cy="218301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592806" cy="2183003"/>
            </a:xfrm>
            <a:custGeom>
              <a:avLst/>
              <a:gdLst/>
              <a:ahLst/>
              <a:cxnLst/>
              <a:rect r="r" b="b" t="t" l="l"/>
              <a:pathLst>
                <a:path h="2183003" w="15592806">
                  <a:moveTo>
                    <a:pt x="0" y="57785"/>
                  </a:moveTo>
                  <a:cubicBezTo>
                    <a:pt x="0" y="25908"/>
                    <a:pt x="25908" y="0"/>
                    <a:pt x="57785" y="0"/>
                  </a:cubicBezTo>
                  <a:lnTo>
                    <a:pt x="15535021" y="0"/>
                  </a:lnTo>
                  <a:cubicBezTo>
                    <a:pt x="15566898" y="0"/>
                    <a:pt x="15592806" y="25908"/>
                    <a:pt x="15592806" y="57785"/>
                  </a:cubicBezTo>
                  <a:lnTo>
                    <a:pt x="15592806" y="2125218"/>
                  </a:lnTo>
                  <a:cubicBezTo>
                    <a:pt x="15592806" y="2157095"/>
                    <a:pt x="15566898" y="2183003"/>
                    <a:pt x="15535021" y="2183003"/>
                  </a:cubicBezTo>
                  <a:lnTo>
                    <a:pt x="57785" y="2183003"/>
                  </a:lnTo>
                  <a:cubicBezTo>
                    <a:pt x="25908" y="2183003"/>
                    <a:pt x="0" y="2157095"/>
                    <a:pt x="0" y="2125218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5871419" y="4263181"/>
            <a:ext cx="3397598" cy="453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Whaling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871419" y="4794349"/>
            <a:ext cx="11117164" cy="557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Targets high-profile executives. An example is CEO spoofing.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5582691" y="5929015"/>
            <a:ext cx="11694616" cy="1637259"/>
            <a:chOff x="0" y="0"/>
            <a:chExt cx="15592822" cy="218301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5592806" cy="2183003"/>
            </a:xfrm>
            <a:custGeom>
              <a:avLst/>
              <a:gdLst/>
              <a:ahLst/>
              <a:cxnLst/>
              <a:rect r="r" b="b" t="t" l="l"/>
              <a:pathLst>
                <a:path h="2183003" w="15592806">
                  <a:moveTo>
                    <a:pt x="0" y="57785"/>
                  </a:moveTo>
                  <a:cubicBezTo>
                    <a:pt x="0" y="25908"/>
                    <a:pt x="25908" y="0"/>
                    <a:pt x="57785" y="0"/>
                  </a:cubicBezTo>
                  <a:lnTo>
                    <a:pt x="15535021" y="0"/>
                  </a:lnTo>
                  <a:cubicBezTo>
                    <a:pt x="15566898" y="0"/>
                    <a:pt x="15592806" y="25908"/>
                    <a:pt x="15592806" y="57785"/>
                  </a:cubicBezTo>
                  <a:lnTo>
                    <a:pt x="15592806" y="2125218"/>
                  </a:lnTo>
                  <a:cubicBezTo>
                    <a:pt x="15592806" y="2157095"/>
                    <a:pt x="15566898" y="2183003"/>
                    <a:pt x="15535021" y="2183003"/>
                  </a:cubicBezTo>
                  <a:lnTo>
                    <a:pt x="57785" y="2183003"/>
                  </a:lnTo>
                  <a:cubicBezTo>
                    <a:pt x="25908" y="2183003"/>
                    <a:pt x="0" y="2157095"/>
                    <a:pt x="0" y="2125218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5871419" y="6189166"/>
            <a:ext cx="3397598" cy="453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Smishing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871419" y="6720334"/>
            <a:ext cx="11117164" cy="557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SMS/text message phishing. Like fake delivery alerts.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5582691" y="7855000"/>
            <a:ext cx="11694616" cy="1637259"/>
            <a:chOff x="0" y="0"/>
            <a:chExt cx="15592822" cy="218301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5592806" cy="2183003"/>
            </a:xfrm>
            <a:custGeom>
              <a:avLst/>
              <a:gdLst/>
              <a:ahLst/>
              <a:cxnLst/>
              <a:rect r="r" b="b" t="t" l="l"/>
              <a:pathLst>
                <a:path h="2183003" w="15592806">
                  <a:moveTo>
                    <a:pt x="0" y="57785"/>
                  </a:moveTo>
                  <a:cubicBezTo>
                    <a:pt x="0" y="25908"/>
                    <a:pt x="25908" y="0"/>
                    <a:pt x="57785" y="0"/>
                  </a:cubicBezTo>
                  <a:lnTo>
                    <a:pt x="15535021" y="0"/>
                  </a:lnTo>
                  <a:cubicBezTo>
                    <a:pt x="15566898" y="0"/>
                    <a:pt x="15592806" y="25908"/>
                    <a:pt x="15592806" y="57785"/>
                  </a:cubicBezTo>
                  <a:lnTo>
                    <a:pt x="15592806" y="2125218"/>
                  </a:lnTo>
                  <a:cubicBezTo>
                    <a:pt x="15592806" y="2157095"/>
                    <a:pt x="15566898" y="2183003"/>
                    <a:pt x="15535021" y="2183003"/>
                  </a:cubicBezTo>
                  <a:lnTo>
                    <a:pt x="57785" y="2183003"/>
                  </a:lnTo>
                  <a:cubicBezTo>
                    <a:pt x="25908" y="2183003"/>
                    <a:pt x="0" y="2157095"/>
                    <a:pt x="0" y="2125218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5871419" y="8115151"/>
            <a:ext cx="3397598" cy="453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Vishing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871419" y="8646319"/>
            <a:ext cx="11117164" cy="557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Voice phishing via phone calls. Such as fake tech support.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4572000" cy="10287000"/>
            <a:chOff x="0" y="0"/>
            <a:chExt cx="6096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609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563195" y="731787"/>
            <a:ext cx="10004672" cy="880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>
                <a:solidFill>
                  <a:srgbClr val="FFD9BE"/>
                </a:solidFill>
                <a:latin typeface="Quattrocento"/>
                <a:ea typeface="Quattrocento"/>
                <a:cs typeface="Quattrocento"/>
                <a:sym typeface="Quattrocento"/>
              </a:rPr>
              <a:t>The Anatomy of a Phishing Attack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5881688" y="2037160"/>
            <a:ext cx="38100" cy="6245721"/>
            <a:chOff x="0" y="0"/>
            <a:chExt cx="50800" cy="832762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0800" cy="8327644"/>
            </a:xfrm>
            <a:custGeom>
              <a:avLst/>
              <a:gdLst/>
              <a:ahLst/>
              <a:cxnLst/>
              <a:rect r="r" b="b" t="t" l="l"/>
              <a:pathLst>
                <a:path h="8327644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8302244"/>
                  </a:lnTo>
                  <a:cubicBezTo>
                    <a:pt x="50800" y="8316213"/>
                    <a:pt x="39370" y="8327644"/>
                    <a:pt x="25400" y="8327644"/>
                  </a:cubicBezTo>
                  <a:cubicBezTo>
                    <a:pt x="11430" y="8327644"/>
                    <a:pt x="0" y="8316213"/>
                    <a:pt x="0" y="8302244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6162154" y="2336601"/>
            <a:ext cx="849660" cy="38100"/>
            <a:chOff x="0" y="0"/>
            <a:chExt cx="1132880" cy="50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32840" cy="50800"/>
            </a:xfrm>
            <a:custGeom>
              <a:avLst/>
              <a:gdLst/>
              <a:ahLst/>
              <a:cxnLst/>
              <a:rect r="r" b="b" t="t" l="l"/>
              <a:pathLst>
                <a:path h="50800" w="113284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7440" y="0"/>
                  </a:lnTo>
                  <a:cubicBezTo>
                    <a:pt x="1121410" y="0"/>
                    <a:pt x="1132840" y="11430"/>
                    <a:pt x="1132840" y="25400"/>
                  </a:cubicBezTo>
                  <a:cubicBezTo>
                    <a:pt x="1132840" y="39370"/>
                    <a:pt x="1121410" y="50800"/>
                    <a:pt x="110744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5563121" y="2037160"/>
            <a:ext cx="637134" cy="637134"/>
            <a:chOff x="0" y="0"/>
            <a:chExt cx="849512" cy="84951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49503" cy="849503"/>
            </a:xfrm>
            <a:custGeom>
              <a:avLst/>
              <a:gdLst/>
              <a:ahLst/>
              <a:cxnLst/>
              <a:rect r="r" b="b" t="t" l="l"/>
              <a:pathLst>
                <a:path h="849503" w="849503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2861" y="0"/>
                  </a:lnTo>
                  <a:cubicBezTo>
                    <a:pt x="824103" y="0"/>
                    <a:pt x="849503" y="25400"/>
                    <a:pt x="849503" y="56642"/>
                  </a:cubicBezTo>
                  <a:lnTo>
                    <a:pt x="849503" y="792861"/>
                  </a:lnTo>
                  <a:cubicBezTo>
                    <a:pt x="849503" y="824103"/>
                    <a:pt x="824103" y="849503"/>
                    <a:pt x="792861" y="849503"/>
                  </a:cubicBezTo>
                  <a:lnTo>
                    <a:pt x="56642" y="849503"/>
                  </a:lnTo>
                  <a:cubicBezTo>
                    <a:pt x="25400" y="849503"/>
                    <a:pt x="0" y="824103"/>
                    <a:pt x="0" y="792861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5681738" y="2153394"/>
            <a:ext cx="399752" cy="452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97936" y="2105917"/>
            <a:ext cx="3331964" cy="444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Reconnaissance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297936" y="2625477"/>
            <a:ext cx="9998869" cy="5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Gathering target information, like LinkedIn profiles.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6162154" y="4039641"/>
            <a:ext cx="849660" cy="38100"/>
            <a:chOff x="0" y="0"/>
            <a:chExt cx="1132880" cy="50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32840" cy="50800"/>
            </a:xfrm>
            <a:custGeom>
              <a:avLst/>
              <a:gdLst/>
              <a:ahLst/>
              <a:cxnLst/>
              <a:rect r="r" b="b" t="t" l="l"/>
              <a:pathLst>
                <a:path h="50800" w="113284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7440" y="0"/>
                  </a:lnTo>
                  <a:cubicBezTo>
                    <a:pt x="1121410" y="0"/>
                    <a:pt x="1132840" y="11430"/>
                    <a:pt x="1132840" y="25400"/>
                  </a:cubicBezTo>
                  <a:cubicBezTo>
                    <a:pt x="1132840" y="39370"/>
                    <a:pt x="1121410" y="50800"/>
                    <a:pt x="110744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5563121" y="3740200"/>
            <a:ext cx="637134" cy="637134"/>
            <a:chOff x="0" y="0"/>
            <a:chExt cx="849512" cy="84951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49503" cy="849503"/>
            </a:xfrm>
            <a:custGeom>
              <a:avLst/>
              <a:gdLst/>
              <a:ahLst/>
              <a:cxnLst/>
              <a:rect r="r" b="b" t="t" l="l"/>
              <a:pathLst>
                <a:path h="849503" w="849503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2861" y="0"/>
                  </a:lnTo>
                  <a:cubicBezTo>
                    <a:pt x="824103" y="0"/>
                    <a:pt x="849503" y="25400"/>
                    <a:pt x="849503" y="56642"/>
                  </a:cubicBezTo>
                  <a:lnTo>
                    <a:pt x="849503" y="792861"/>
                  </a:lnTo>
                  <a:cubicBezTo>
                    <a:pt x="849503" y="824103"/>
                    <a:pt x="824103" y="849503"/>
                    <a:pt x="792861" y="849503"/>
                  </a:cubicBezTo>
                  <a:lnTo>
                    <a:pt x="56642" y="849503"/>
                  </a:lnTo>
                  <a:cubicBezTo>
                    <a:pt x="25400" y="849503"/>
                    <a:pt x="0" y="824103"/>
                    <a:pt x="0" y="792861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5681738" y="3856435"/>
            <a:ext cx="399752" cy="452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297936" y="3808959"/>
            <a:ext cx="3331964" cy="444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Lure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297936" y="4328518"/>
            <a:ext cx="9998869" cy="5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Crafting a deceptive message. A fake invoice or password reset.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6162154" y="5742682"/>
            <a:ext cx="849660" cy="38100"/>
            <a:chOff x="0" y="0"/>
            <a:chExt cx="1132880" cy="50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32840" cy="50800"/>
            </a:xfrm>
            <a:custGeom>
              <a:avLst/>
              <a:gdLst/>
              <a:ahLst/>
              <a:cxnLst/>
              <a:rect r="r" b="b" t="t" l="l"/>
              <a:pathLst>
                <a:path h="50800" w="113284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7440" y="0"/>
                  </a:lnTo>
                  <a:cubicBezTo>
                    <a:pt x="1121410" y="0"/>
                    <a:pt x="1132840" y="11430"/>
                    <a:pt x="1132840" y="25400"/>
                  </a:cubicBezTo>
                  <a:cubicBezTo>
                    <a:pt x="1132840" y="39370"/>
                    <a:pt x="1121410" y="50800"/>
                    <a:pt x="110744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5563121" y="5443240"/>
            <a:ext cx="637134" cy="637134"/>
            <a:chOff x="0" y="0"/>
            <a:chExt cx="849512" cy="84951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49503" cy="849503"/>
            </a:xfrm>
            <a:custGeom>
              <a:avLst/>
              <a:gdLst/>
              <a:ahLst/>
              <a:cxnLst/>
              <a:rect r="r" b="b" t="t" l="l"/>
              <a:pathLst>
                <a:path h="849503" w="849503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2861" y="0"/>
                  </a:lnTo>
                  <a:cubicBezTo>
                    <a:pt x="824103" y="0"/>
                    <a:pt x="849503" y="25400"/>
                    <a:pt x="849503" y="56642"/>
                  </a:cubicBezTo>
                  <a:lnTo>
                    <a:pt x="849503" y="792861"/>
                  </a:lnTo>
                  <a:cubicBezTo>
                    <a:pt x="849503" y="824103"/>
                    <a:pt x="824103" y="849503"/>
                    <a:pt x="792861" y="849503"/>
                  </a:cubicBezTo>
                  <a:lnTo>
                    <a:pt x="56642" y="849503"/>
                  </a:lnTo>
                  <a:cubicBezTo>
                    <a:pt x="25400" y="849503"/>
                    <a:pt x="0" y="824103"/>
                    <a:pt x="0" y="792861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5681738" y="5559475"/>
            <a:ext cx="399752" cy="452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3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297936" y="5511999"/>
            <a:ext cx="3331964" cy="444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Exploitation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297936" y="6031558"/>
            <a:ext cx="9998869" cy="5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Tricking the victim into action. Clicking a link, downloading a file.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6162154" y="7445722"/>
            <a:ext cx="849660" cy="38100"/>
            <a:chOff x="0" y="0"/>
            <a:chExt cx="1132880" cy="50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132840" cy="50800"/>
            </a:xfrm>
            <a:custGeom>
              <a:avLst/>
              <a:gdLst/>
              <a:ahLst/>
              <a:cxnLst/>
              <a:rect r="r" b="b" t="t" l="l"/>
              <a:pathLst>
                <a:path h="50800" w="113284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7440" y="0"/>
                  </a:lnTo>
                  <a:cubicBezTo>
                    <a:pt x="1121410" y="0"/>
                    <a:pt x="1132840" y="11430"/>
                    <a:pt x="1132840" y="25400"/>
                  </a:cubicBezTo>
                  <a:cubicBezTo>
                    <a:pt x="1132840" y="39370"/>
                    <a:pt x="1121410" y="50800"/>
                    <a:pt x="110744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5563121" y="7146280"/>
            <a:ext cx="637134" cy="637134"/>
            <a:chOff x="0" y="0"/>
            <a:chExt cx="849512" cy="849512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49503" cy="849503"/>
            </a:xfrm>
            <a:custGeom>
              <a:avLst/>
              <a:gdLst/>
              <a:ahLst/>
              <a:cxnLst/>
              <a:rect r="r" b="b" t="t" l="l"/>
              <a:pathLst>
                <a:path h="849503" w="849503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2861" y="0"/>
                  </a:lnTo>
                  <a:cubicBezTo>
                    <a:pt x="824103" y="0"/>
                    <a:pt x="849503" y="25400"/>
                    <a:pt x="849503" y="56642"/>
                  </a:cubicBezTo>
                  <a:lnTo>
                    <a:pt x="849503" y="792861"/>
                  </a:lnTo>
                  <a:cubicBezTo>
                    <a:pt x="849503" y="824103"/>
                    <a:pt x="824103" y="849503"/>
                    <a:pt x="792861" y="849503"/>
                  </a:cubicBezTo>
                  <a:lnTo>
                    <a:pt x="56642" y="849503"/>
                  </a:lnTo>
                  <a:cubicBezTo>
                    <a:pt x="25400" y="849503"/>
                    <a:pt x="0" y="824103"/>
                    <a:pt x="0" y="792861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sp>
        <p:nvSpPr>
          <p:cNvPr name="TextBox 36" id="36"/>
          <p:cNvSpPr txBox="true"/>
          <p:nvPr/>
        </p:nvSpPr>
        <p:spPr>
          <a:xfrm rot="0">
            <a:off x="5681738" y="7262515"/>
            <a:ext cx="399752" cy="452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4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297936" y="7215039"/>
            <a:ext cx="3331964" cy="444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Exfiltration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297936" y="7734597"/>
            <a:ext cx="9998869" cy="5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Stealing data or deploying malware, such as credential harvesting.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5563195" y="8506122"/>
            <a:ext cx="11733610" cy="1001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Every phishing attack meticulously plans each stage. From initial data gathering to the final objective, each step is critical.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4572000" cy="10287000"/>
            <a:chOff x="0" y="0"/>
            <a:chExt cx="6096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609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6096000">
                  <a:moveTo>
                    <a:pt x="0" y="0"/>
                  </a:moveTo>
                  <a:lnTo>
                    <a:pt x="6096000" y="0"/>
                  </a:lnTo>
                  <a:lnTo>
                    <a:pt x="609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5619155" y="1580257"/>
            <a:ext cx="11621691" cy="1788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FD9BE"/>
                </a:solidFill>
                <a:latin typeface="Quattrocento"/>
                <a:ea typeface="Quattrocento"/>
                <a:cs typeface="Quattrocento"/>
                <a:sym typeface="Quattrocento"/>
              </a:rPr>
              <a:t>Real-World Impact &amp; Devastating Statistics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619155" y="4110037"/>
            <a:ext cx="3624560" cy="844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0"/>
              </a:lnSpc>
            </a:pPr>
            <a:r>
              <a:rPr lang="en-US" sz="775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$4.65M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671245" y="5309295"/>
            <a:ext cx="3520231" cy="458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Avg. Data Breach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19155" y="5852517"/>
            <a:ext cx="3624560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Average cost of a data breach.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17720" y="4110037"/>
            <a:ext cx="3624560" cy="844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0"/>
              </a:lnSpc>
            </a:pPr>
            <a:r>
              <a:rPr lang="en-US" sz="775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$2.7B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69810" y="5309295"/>
            <a:ext cx="3520231" cy="458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BEC Scams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17720" y="5852517"/>
            <a:ext cx="3624560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Losses from Business Email Compromise.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616285" y="4110037"/>
            <a:ext cx="3624560" cy="844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0"/>
              </a:lnSpc>
            </a:pPr>
            <a:r>
              <a:rPr lang="en-US" sz="775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19%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668375" y="5309295"/>
            <a:ext cx="3520231" cy="458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Breaches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616285" y="5852517"/>
            <a:ext cx="3624560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Percentage of breaches involving phishing.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619155" y="7146577"/>
            <a:ext cx="11621691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The financial and operational impact of phishing is substantial. High-profile incidents like Colonial Pipeline and Target underscore the severity of these attacks, highlighting the critical need for robust defense mechanisms.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18288000" cy="2769394"/>
            <a:chOff x="0" y="0"/>
            <a:chExt cx="24384000" cy="3692525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4384000" cy="3692525"/>
            </a:xfrm>
            <a:custGeom>
              <a:avLst/>
              <a:gdLst/>
              <a:ahLst/>
              <a:cxnLst/>
              <a:rect r="r" b="b" t="t" l="l"/>
              <a:pathLst>
                <a:path h="369252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3692525"/>
                  </a:lnTo>
                  <a:lnTo>
                    <a:pt x="0" y="36925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42" r="0" b="-42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75395" y="3340448"/>
            <a:ext cx="10007054" cy="68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25"/>
              </a:lnSpc>
            </a:pPr>
            <a:r>
              <a:rPr lang="en-US" sz="4062">
                <a:solidFill>
                  <a:srgbClr val="FFD9BE"/>
                </a:solidFill>
                <a:latin typeface="Quattrocento"/>
                <a:ea typeface="Quattrocento"/>
                <a:cs typeface="Quattrocento"/>
                <a:sym typeface="Quattrocento"/>
              </a:rPr>
              <a:t>How to Identify &amp; Prevent Phishing Attacks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75395" y="4362450"/>
            <a:ext cx="1107728" cy="1329332"/>
            <a:chOff x="0" y="0"/>
            <a:chExt cx="1476970" cy="1772443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1477010" cy="1772412"/>
            </a:xfrm>
            <a:custGeom>
              <a:avLst/>
              <a:gdLst/>
              <a:ahLst/>
              <a:cxnLst/>
              <a:rect r="r" b="b" t="t" l="l"/>
              <a:pathLst>
                <a:path h="1772412" w="1477010">
                  <a:moveTo>
                    <a:pt x="0" y="0"/>
                  </a:moveTo>
                  <a:lnTo>
                    <a:pt x="1477010" y="0"/>
                  </a:lnTo>
                  <a:lnTo>
                    <a:pt x="1477010" y="1772412"/>
                  </a:lnTo>
                  <a:lnTo>
                    <a:pt x="0" y="1772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85" r="2" b="-286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2104579" y="4555331"/>
            <a:ext cx="2606428" cy="354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0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Verify Sender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04579" y="4966246"/>
            <a:ext cx="15408027" cy="430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Check the email address, not just the display name.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775395" y="5691782"/>
            <a:ext cx="1107728" cy="1329332"/>
            <a:chOff x="0" y="0"/>
            <a:chExt cx="1476970" cy="1772443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1477010" cy="1772412"/>
            </a:xfrm>
            <a:custGeom>
              <a:avLst/>
              <a:gdLst/>
              <a:ahLst/>
              <a:cxnLst/>
              <a:rect r="r" b="b" t="t" l="l"/>
              <a:pathLst>
                <a:path h="1772412" w="1477010">
                  <a:moveTo>
                    <a:pt x="0" y="0"/>
                  </a:moveTo>
                  <a:lnTo>
                    <a:pt x="1477010" y="0"/>
                  </a:lnTo>
                  <a:lnTo>
                    <a:pt x="1477010" y="1772412"/>
                  </a:lnTo>
                  <a:lnTo>
                    <a:pt x="0" y="1772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85" r="2" b="-286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2104579" y="5884664"/>
            <a:ext cx="2606428" cy="354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0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Inspect Links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104579" y="6295579"/>
            <a:ext cx="15408027" cy="430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Hover over links; look for suspicious URLs.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75395" y="7021115"/>
            <a:ext cx="1107728" cy="1329332"/>
            <a:chOff x="0" y="0"/>
            <a:chExt cx="1476970" cy="1772443"/>
          </a:xfrm>
        </p:grpSpPr>
        <p:sp>
          <p:nvSpPr>
            <p:cNvPr name="Freeform 18" id="18" descr="preencoded.png"/>
            <p:cNvSpPr/>
            <p:nvPr/>
          </p:nvSpPr>
          <p:spPr>
            <a:xfrm flipH="false" flipV="false" rot="0">
              <a:off x="0" y="0"/>
              <a:ext cx="1477010" cy="1772412"/>
            </a:xfrm>
            <a:custGeom>
              <a:avLst/>
              <a:gdLst/>
              <a:ahLst/>
              <a:cxnLst/>
              <a:rect r="r" b="b" t="t" l="l"/>
              <a:pathLst>
                <a:path h="1772412" w="1477010">
                  <a:moveTo>
                    <a:pt x="0" y="0"/>
                  </a:moveTo>
                  <a:lnTo>
                    <a:pt x="1477010" y="0"/>
                  </a:lnTo>
                  <a:lnTo>
                    <a:pt x="1477010" y="1772412"/>
                  </a:lnTo>
                  <a:lnTo>
                    <a:pt x="0" y="1772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85" r="2" b="-286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2104579" y="7213997"/>
            <a:ext cx="2606428" cy="354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0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Be Skeptical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104579" y="7624911"/>
            <a:ext cx="15408027" cy="430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Unsolicited requests, unusual grammar, generic greetings.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75395" y="8350449"/>
            <a:ext cx="1107728" cy="1329332"/>
            <a:chOff x="0" y="0"/>
            <a:chExt cx="1476970" cy="1772443"/>
          </a:xfrm>
        </p:grpSpPr>
        <p:sp>
          <p:nvSpPr>
            <p:cNvPr name="Freeform 22" id="22" descr="preencoded.png"/>
            <p:cNvSpPr/>
            <p:nvPr/>
          </p:nvSpPr>
          <p:spPr>
            <a:xfrm flipH="false" flipV="false" rot="0">
              <a:off x="0" y="0"/>
              <a:ext cx="1477010" cy="1772412"/>
            </a:xfrm>
            <a:custGeom>
              <a:avLst/>
              <a:gdLst/>
              <a:ahLst/>
              <a:cxnLst/>
              <a:rect r="r" b="b" t="t" l="l"/>
              <a:pathLst>
                <a:path h="1772412" w="1477010">
                  <a:moveTo>
                    <a:pt x="0" y="0"/>
                  </a:moveTo>
                  <a:lnTo>
                    <a:pt x="1477010" y="0"/>
                  </a:lnTo>
                  <a:lnTo>
                    <a:pt x="1477010" y="1772412"/>
                  </a:lnTo>
                  <a:lnTo>
                    <a:pt x="0" y="1772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85" r="2" b="-286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2104579" y="8543330"/>
            <a:ext cx="4001244" cy="354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0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Multi-Factor Authentication (MFA)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104579" y="8954244"/>
            <a:ext cx="15408027" cy="430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Blocks 99.9% of automated attacks.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47155" y="3292376"/>
            <a:ext cx="9335691" cy="1788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FD9BE"/>
                </a:solidFill>
                <a:latin typeface="Quattrocento"/>
                <a:ea typeface="Quattrocento"/>
                <a:cs typeface="Quattrocento"/>
                <a:sym typeface="Quattrocento"/>
              </a:rPr>
              <a:t>Conclusion: Your First Line of Defense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47155" y="5434459"/>
            <a:ext cx="9335691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rPr>
              <a:t>Phishing attacks target people, not just technology. Vigilance and education are paramount. Report suspicious emails immediately. Protecting yourself and your organization is crucial.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DAGqZcKWpe8</dc:identifier>
  <dcterms:modified xsi:type="dcterms:W3CDTF">2011-08-01T06:04:30Z</dcterms:modified>
  <cp:revision>1</cp:revision>
</cp:coreProperties>
</file>

<file path=docProps/thumbnail.jpeg>
</file>